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324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20" r:id="rId15"/>
    <p:sldId id="313" r:id="rId16"/>
  </p:sldIdLst>
  <p:sldSz cx="8229600" cy="5486400"/>
  <p:notesSz cx="6858000" cy="9144000"/>
  <p:defaultTextStyle>
    <a:defPPr>
      <a:defRPr lang="en-US"/>
    </a:defPPr>
    <a:lvl1pPr marL="0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8">
          <p15:clr>
            <a:srgbClr val="A4A3A4"/>
          </p15:clr>
        </p15:guide>
        <p15:guide id="4" pos="25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may" initials="C" lastIdx="1" clrIdx="0">
    <p:extLst>
      <p:ext uri="{19B8F6BF-5375-455C-9EA6-DF929625EA0E}">
        <p15:presenceInfo xmlns="" xmlns:p15="http://schemas.microsoft.com/office/powerpoint/2012/main" userId="Chinm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0088B8"/>
    <a:srgbClr val="D6D23E"/>
    <a:srgbClr val="009BD2"/>
    <a:srgbClr val="FFCC00"/>
    <a:srgbClr val="FFCC66"/>
    <a:srgbClr val="89517D"/>
    <a:srgbClr val="45E1F1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060" autoAdjust="0"/>
  </p:normalViewPr>
  <p:slideViewPr>
    <p:cSldViewPr>
      <p:cViewPr>
        <p:scale>
          <a:sx n="90" d="100"/>
          <a:sy n="90" d="100"/>
        </p:scale>
        <p:origin x="-384" y="-78"/>
      </p:cViewPr>
      <p:guideLst>
        <p:guide orient="horz" pos="2160"/>
        <p:guide orient="horz" pos="1728"/>
        <p:guide pos="288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The Consultants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A3367-B545-43A2-98A7-89E27524FEA0}" type="datetime1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091E1-2AD1-49CF-801D-17FC65F48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154930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The Consultants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A7152-215F-40DE-ACFE-B39BE3CF18E8}" type="datetime1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9E21-1964-4A9F-AE30-32E77285AA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43728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C9E21-1964-4A9F-AE30-32E77285AA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F60630B-5140-448D-A72F-38290A52EAF8}" type="datetime1">
              <a:rPr lang="en-US" smtClean="0"/>
              <a:pPr/>
              <a:t>1/29/2018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246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97280"/>
            <a:ext cx="7063740" cy="154178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" y="2804160"/>
            <a:ext cx="5760720" cy="1402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7220" y="2718816"/>
            <a:ext cx="7063740" cy="127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33984"/>
            <a:ext cx="1928412" cy="1011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2749" y="670561"/>
            <a:ext cx="5313951" cy="4400365"/>
          </a:xfrm>
          <a:prstGeom prst="rect">
            <a:avLst/>
          </a:prstGeo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700"/>
            </a:lvl1pPr>
            <a:lvl2pPr marL="391866" indent="0">
              <a:buNone/>
              <a:defRPr sz="2400"/>
            </a:lvl2pPr>
            <a:lvl3pPr marL="783732" indent="0">
              <a:buNone/>
              <a:defRPr sz="2100"/>
            </a:lvl3pPr>
            <a:lvl4pPr marL="1175598" indent="0">
              <a:buNone/>
              <a:defRPr sz="1700"/>
            </a:lvl4pPr>
            <a:lvl5pPr marL="1567464" indent="0">
              <a:buNone/>
              <a:defRPr sz="1700"/>
            </a:lvl5pPr>
            <a:lvl6pPr marL="1959331" indent="0">
              <a:buNone/>
              <a:defRPr sz="1700"/>
            </a:lvl6pPr>
            <a:lvl7pPr marL="2351197" indent="0">
              <a:buNone/>
              <a:defRPr sz="1700"/>
            </a:lvl7pPr>
            <a:lvl8pPr marL="2743063" indent="0">
              <a:buNone/>
              <a:defRPr sz="1700"/>
            </a:lvl8pPr>
            <a:lvl9pPr marL="3134929" indent="0">
              <a:buNone/>
              <a:defRPr sz="17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706880"/>
            <a:ext cx="1925726" cy="3394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26720"/>
            <a:ext cx="7406640" cy="792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1280160"/>
            <a:ext cx="7406640" cy="39014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87680"/>
            <a:ext cx="1851660" cy="469392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87680"/>
            <a:ext cx="5417820" cy="46939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26720"/>
            <a:ext cx="7406640" cy="7924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280160"/>
            <a:ext cx="7406640" cy="3901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26720"/>
            <a:ext cx="7406640" cy="792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1889760"/>
            <a:ext cx="6995160" cy="1760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1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3701491"/>
            <a:ext cx="6995160" cy="1200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91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3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7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9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1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34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8368" y="3679546"/>
            <a:ext cx="7063740" cy="127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26720"/>
            <a:ext cx="7406640" cy="792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38682"/>
            <a:ext cx="3634740" cy="37746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338682"/>
            <a:ext cx="3634740" cy="37746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26720"/>
            <a:ext cx="7406640" cy="792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41120"/>
            <a:ext cx="3538728" cy="51181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700" b="0">
                <a:solidFill>
                  <a:schemeClr val="tx2"/>
                </a:solidFill>
              </a:defRPr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950720"/>
            <a:ext cx="3538728" cy="316103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2" y="1341120"/>
            <a:ext cx="3538728" cy="51181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7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2" y="1950720"/>
            <a:ext cx="3538728" cy="316103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31493" y="3236619"/>
            <a:ext cx="3767328" cy="7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26720"/>
            <a:ext cx="7406640" cy="792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33664"/>
            <a:ext cx="1925726" cy="10094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4620" y="633664"/>
            <a:ext cx="5143500" cy="4462272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1704442"/>
            <a:ext cx="1925726" cy="3394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" y="14631"/>
            <a:ext cx="260604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0" y="14631"/>
            <a:ext cx="3703320" cy="2633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14631"/>
            <a:ext cx="960120" cy="263347"/>
          </a:xfrm>
          <a:prstGeom prst="rect">
            <a:avLst/>
          </a:prstGeom>
        </p:spPr>
        <p:txBody>
          <a:bodyPr/>
          <a:lstStyle/>
          <a:p>
            <a:fld id="{CE3173C2-7B40-47C1-9C7E-06CFF351D0A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67088" y="2864086"/>
            <a:ext cx="4462272" cy="14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229600" cy="304800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381000" cy="3048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783732" rtl="0" eaLnBrk="1" latinLnBrk="0" hangingPunct="1">
        <a:spcBef>
          <a:spcPct val="0"/>
        </a:spcBef>
        <a:buNone/>
        <a:defRPr sz="3400" kern="1200" spc="-86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6746" indent="-156746" algn="l" defTabSz="783732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indent="-156746" algn="l" defTabSz="783732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26986" indent="-156746" algn="l" defTabSz="783732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62105" indent="-156746" algn="l" defTabSz="78373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852" indent="-117560" algn="l" defTabSz="783732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5598" indent="-156746" algn="l" defTabSz="78373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332345" indent="-156746" algn="l" defTabSz="78373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89091" indent="-156746" algn="l" defTabSz="78373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38" indent="-156746" algn="l" defTabSz="78373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oogle.co.in/url?sa=i&amp;rct=j&amp;q=&amp;esrc=s&amp;source=images&amp;cd=&amp;cad=rja&amp;uact=8&amp;ved=0ahUKEwjd6cmU1PfYAhVKtI8KHQXaCvMQjRwIBw&amp;url=https://studycafe.in/2017/04/e-way-bills-as-per-new-gst-rules.html&amp;psig=AOvVaw1gAKEdSiaKvTU-4UCcDQHi&amp;ust=151712579431200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%20WAYBILL%20-%20DETAILED%20BILL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4680849" y="2362198"/>
            <a:ext cx="3548752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Image result for e-way bi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762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e-way bi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762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Image result for e-way bil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762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Image result for e-way bi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1"/>
            <a:ext cx="2971800" cy="36742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2057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By: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6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87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81200" y="1219200"/>
            <a:ext cx="8382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2590800" cy="411480"/>
          </a:xfrm>
        </p:spPr>
        <p:txBody>
          <a:bodyPr/>
          <a:lstStyle/>
          <a:p>
            <a:pPr algn="r"/>
            <a:r>
              <a:rPr lang="en-IN" sz="1800" i="1" dirty="0" smtClean="0"/>
              <a:t>E-Way Bill preparation....</a:t>
            </a:r>
            <a:endParaRPr lang="en-IN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Step II : Create log in id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6772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Step III : Post entering GSTIN, details of the taxpayers are displayed. Clock on send OTP. </a:t>
            </a:r>
          </a:p>
          <a:p>
            <a:r>
              <a:rPr lang="en-US" sz="1200" dirty="0" smtClean="0"/>
              <a:t>An OTP will be sent on registered mobile number and email. Enter the OTP &amp; click on verify OTP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419256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209800" y="4191000"/>
            <a:ext cx="8382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344" y="4038600"/>
            <a:ext cx="34508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724400" y="3657600"/>
            <a:ext cx="2685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Step IV : Create log in and password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1562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4800" y="1905000"/>
            <a:ext cx="8382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2590800" cy="411480"/>
          </a:xfrm>
        </p:spPr>
        <p:txBody>
          <a:bodyPr/>
          <a:lstStyle/>
          <a:p>
            <a:pPr algn="r"/>
            <a:r>
              <a:rPr lang="en-IN" sz="1800" i="1" dirty="0" smtClean="0"/>
              <a:t>E-Way Bill preparation....</a:t>
            </a:r>
            <a:endParaRPr lang="en-IN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33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IV : Create E-Way Bill – PART A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1847850" y="990600"/>
            <a:ext cx="576057" cy="17988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990600"/>
            <a:ext cx="576057" cy="17988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828800"/>
            <a:ext cx="6419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786143" y="1295400"/>
            <a:ext cx="576057" cy="17988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7543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2590800" cy="411480"/>
          </a:xfrm>
        </p:spPr>
        <p:txBody>
          <a:bodyPr/>
          <a:lstStyle/>
          <a:p>
            <a:pPr algn="r"/>
            <a:r>
              <a:rPr lang="en-IN" sz="1800" i="1" dirty="0" smtClean="0"/>
              <a:t>E-Way Bill preparation....</a:t>
            </a:r>
            <a:endParaRPr lang="en-IN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33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IV : Create E-Way Bill – PART B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276600" y="2819400"/>
            <a:ext cx="576057" cy="17988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1763486"/>
            <a:ext cx="198119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2590800" cy="411480"/>
          </a:xfrm>
        </p:spPr>
        <p:txBody>
          <a:bodyPr/>
          <a:lstStyle/>
          <a:p>
            <a:pPr algn="r"/>
            <a:r>
              <a:rPr lang="en-IN" sz="1800" i="1" dirty="0" smtClean="0"/>
              <a:t>E-Way Bill....</a:t>
            </a:r>
            <a:endParaRPr lang="en-IN" sz="1800" i="1" dirty="0"/>
          </a:p>
        </p:txBody>
      </p:sp>
      <p:sp>
        <p:nvSpPr>
          <p:cNvPr id="11" name="Oval 10"/>
          <p:cNvSpPr/>
          <p:nvPr/>
        </p:nvSpPr>
        <p:spPr>
          <a:xfrm>
            <a:off x="3276600" y="2819400"/>
            <a:ext cx="576057" cy="17988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319088"/>
            <a:ext cx="5157788" cy="50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file"/>
          </p:cNvPr>
          <p:cNvSpPr/>
          <p:nvPr/>
        </p:nvSpPr>
        <p:spPr>
          <a:xfrm>
            <a:off x="7239000" y="49530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36410" y="2661247"/>
            <a:ext cx="5111218" cy="457200"/>
          </a:xfrm>
        </p:spPr>
        <p:txBody>
          <a:bodyPr/>
          <a:lstStyle/>
          <a:p>
            <a:pPr algn="ctr"/>
            <a:r>
              <a:rPr lang="en-IN" sz="3400" u="sng" dirty="0" smtClean="0"/>
              <a:t>Procedure </a:t>
            </a:r>
            <a:r>
              <a:rPr lang="en-IN" sz="3400" u="sng" dirty="0"/>
              <a:t>of E Way Bill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2" y="318448"/>
            <a:ext cx="5029200" cy="5140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30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5"/>
            <a:ext cx="8229600" cy="551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406640" cy="411480"/>
          </a:xfrm>
        </p:spPr>
        <p:txBody>
          <a:bodyPr/>
          <a:lstStyle/>
          <a:p>
            <a:pPr algn="r"/>
            <a:r>
              <a:rPr lang="en-IN" sz="2500" dirty="0" smtClean="0"/>
              <a:t>Features</a:t>
            </a:r>
            <a:endParaRPr lang="en-IN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39663"/>
            <a:ext cx="7848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Introduced under GST Act, vide rule No 138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Electronic environment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One document- nationwide acceptability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Easy to operate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Flexible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Replaces “ Road Permits”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Uninterrupted transport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 Less papers to be carried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 Online verification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 Agile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406640" cy="411480"/>
          </a:xfrm>
        </p:spPr>
        <p:txBody>
          <a:bodyPr/>
          <a:lstStyle/>
          <a:p>
            <a:pPr algn="r"/>
            <a:r>
              <a:rPr lang="en-IN" sz="2500" dirty="0" smtClean="0"/>
              <a:t>Commencing from</a:t>
            </a:r>
            <a:endParaRPr lang="en-IN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8001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Interstate -  1</a:t>
            </a:r>
            <a:r>
              <a:rPr lang="en-IN" sz="1600" spc="-86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February 2018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Intrastate: Date to be notified by each state: Latest date to start : 1</a:t>
            </a:r>
            <a:r>
              <a:rPr lang="en-IN" sz="1600" spc="-86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June 2018</a:t>
            </a: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600" i="1" spc="-86" dirty="0" smtClean="0">
                <a:solidFill>
                  <a:schemeClr val="bg1">
                    <a:lumMod val="50000"/>
                  </a:schemeClr>
                </a:solidFill>
              </a:rPr>
              <a:t>Maharashtra – Not applicable till 30</a:t>
            </a:r>
            <a:r>
              <a:rPr lang="en-IN" sz="1600" i="1" spc="-86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IN" sz="1600" i="1" spc="-86" dirty="0" smtClean="0">
                <a:solidFill>
                  <a:schemeClr val="bg1">
                    <a:lumMod val="50000"/>
                  </a:schemeClr>
                </a:solidFill>
              </a:rPr>
              <a:t> April (Notification No; Notification No. 3A/2018–State Tax )</a:t>
            </a: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609600"/>
            <a:ext cx="1371600" cy="457200"/>
          </a:xfrm>
          <a:prstGeom prst="rect">
            <a:avLst/>
          </a:prstGeom>
          <a:solidFill>
            <a:srgbClr val="0066FF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b="1" spc="-86" dirty="0" smtClean="0">
                <a:solidFill>
                  <a:schemeClr val="tx1"/>
                </a:solidFill>
              </a:rPr>
              <a:t>Form EWB - 01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406640" cy="411480"/>
          </a:xfrm>
        </p:spPr>
        <p:txBody>
          <a:bodyPr/>
          <a:lstStyle/>
          <a:p>
            <a:pPr algn="r"/>
            <a:r>
              <a:rPr lang="en-IN" sz="2500" i="1" dirty="0" smtClean="0"/>
              <a:t>Modus operandi</a:t>
            </a:r>
            <a:endParaRPr lang="en-IN" sz="2500" i="1" dirty="0"/>
          </a:p>
        </p:txBody>
      </p:sp>
      <p:sp>
        <p:nvSpPr>
          <p:cNvPr id="7" name="Rectangle 6"/>
          <p:cNvSpPr/>
          <p:nvPr/>
        </p:nvSpPr>
        <p:spPr>
          <a:xfrm>
            <a:off x="1447800" y="21336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Every registered person who causes the movement of 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goods. Ecommerce operator in case of supply through e-commerce.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600" y="1447800"/>
            <a:ext cx="1371600" cy="457200"/>
          </a:xfrm>
          <a:prstGeom prst="rect">
            <a:avLst/>
          </a:prstGeom>
          <a:solidFill>
            <a:srgbClr val="0066FF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IN" sz="1400" b="1" spc="-86" dirty="0" smtClean="0">
                <a:solidFill>
                  <a:schemeClr val="tx1"/>
                </a:solidFill>
              </a:rPr>
              <a:t>PART A</a:t>
            </a:r>
            <a:endParaRPr lang="en-US" sz="1400" b="1" spc="-86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14" y="2133600"/>
            <a:ext cx="1371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Who...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25908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Before  movement of goods.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314" y="2590800"/>
            <a:ext cx="1371600" cy="18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When...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47800" y="30480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Value of goods exceeds INR 50,000/- in all cases other than interstate movement for Job Work.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35052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Interstate movement for Job work: E-way bill to be generated irrespective of  value of the consignment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47800" y="39624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E-Way bill can be generated even if value of consignment is less than  INR 50,000- Optional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447800" y="1524000"/>
          <a:ext cx="5943600" cy="1981200"/>
        </p:xfrm>
        <a:graphic>
          <a:graphicData uri="http://schemas.openxmlformats.org/presentationml/2006/ole">
            <p:oleObj spid="_x0000_s1028" name="Worksheet" r:id="rId3" imgW="3991095" imgH="1438153" progId="Excel.Sheet.12">
              <p:embed/>
            </p:oleObj>
          </a:graphicData>
        </a:graphic>
      </p:graphicFrame>
      <p:sp>
        <p:nvSpPr>
          <p:cNvPr id="21" name="Flowchart: Process 20"/>
          <p:cNvSpPr/>
          <p:nvPr/>
        </p:nvSpPr>
        <p:spPr>
          <a:xfrm>
            <a:off x="2667000" y="1524000"/>
            <a:ext cx="1600200" cy="1981200"/>
          </a:xfrm>
          <a:prstGeom prst="flowChartProcess">
            <a:avLst/>
          </a:prstGeom>
          <a:solidFill>
            <a:srgbClr val="FFC000">
              <a:alpha val="25000"/>
            </a:srgbClr>
          </a:solidFill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4267200" y="1524000"/>
            <a:ext cx="1524000" cy="1981200"/>
          </a:xfrm>
          <a:prstGeom prst="flowChartProcess">
            <a:avLst/>
          </a:prstGeom>
          <a:solidFill>
            <a:srgbClr val="FFC000">
              <a:alpha val="25000"/>
            </a:srgbClr>
          </a:solidFill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5791200" y="1524000"/>
            <a:ext cx="1600200" cy="1981200"/>
          </a:xfrm>
          <a:prstGeom prst="flowChartProcess">
            <a:avLst/>
          </a:prstGeom>
          <a:solidFill>
            <a:srgbClr val="FFC000">
              <a:alpha val="25000"/>
            </a:srgbClr>
          </a:solidFill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457200"/>
            <a:ext cx="1371600" cy="457200"/>
          </a:xfrm>
          <a:prstGeom prst="rect">
            <a:avLst/>
          </a:prstGeom>
          <a:solidFill>
            <a:srgbClr val="0066FF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IN" sz="1400" b="1" spc="-86" dirty="0" smtClean="0">
                <a:solidFill>
                  <a:schemeClr val="tx1"/>
                </a:solidFill>
              </a:rPr>
              <a:t>Form EWB - 01</a:t>
            </a:r>
            <a:endParaRPr lang="en-US" sz="1400" b="1" spc="-86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406640" cy="411480"/>
          </a:xfrm>
        </p:spPr>
        <p:txBody>
          <a:bodyPr/>
          <a:lstStyle/>
          <a:p>
            <a:pPr algn="r"/>
            <a:r>
              <a:rPr lang="en-IN" sz="2500" i="1" dirty="0" smtClean="0"/>
              <a:t>Modus operandi</a:t>
            </a:r>
            <a:endParaRPr lang="en-IN" sz="2500" i="1" dirty="0"/>
          </a:p>
        </p:txBody>
      </p:sp>
      <p:sp>
        <p:nvSpPr>
          <p:cNvPr id="8" name="Rectangle 7"/>
          <p:cNvSpPr/>
          <p:nvPr/>
        </p:nvSpPr>
        <p:spPr>
          <a:xfrm>
            <a:off x="3276600" y="990600"/>
            <a:ext cx="1371600" cy="457200"/>
          </a:xfrm>
          <a:prstGeom prst="rect">
            <a:avLst/>
          </a:prstGeom>
          <a:solidFill>
            <a:srgbClr val="0066FF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b="1" spc="-86" dirty="0" smtClean="0">
                <a:solidFill>
                  <a:schemeClr val="tx1"/>
                </a:solidFill>
              </a:rPr>
              <a:t>PART B</a:t>
            </a:r>
            <a:endParaRPr lang="en-US" sz="1400" b="1" spc="-86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524000"/>
            <a:ext cx="1371600" cy="1970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Who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47800" y="35052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Before  movement of goods.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314" y="3505200"/>
            <a:ext cx="1371600" cy="18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When...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47800" y="39624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Value of goods exceeds INR 50,000/- in all cases other than interstate movement for Job Work.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44196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Interstate movement for Job work: E-way bill to be generated irrespective of  value of the consignment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47800" y="4876800"/>
            <a:ext cx="59436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E-Way bill can be generated even if value of consignment is less than  INR 50,000- Optional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6248400" y="1143000"/>
            <a:ext cx="3810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8382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 case of Air / Train / Sea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8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406640" cy="411480"/>
          </a:xfrm>
        </p:spPr>
        <p:txBody>
          <a:bodyPr/>
          <a:lstStyle/>
          <a:p>
            <a:pPr algn="r"/>
            <a:r>
              <a:rPr lang="en-IN" sz="1800" i="1" dirty="0" smtClean="0"/>
              <a:t>Key points....</a:t>
            </a:r>
            <a:endParaRPr lang="en-IN" sz="1800" i="1" dirty="0"/>
          </a:p>
        </p:txBody>
      </p:sp>
      <p:sp>
        <p:nvSpPr>
          <p:cNvPr id="8" name="Rectangle 7"/>
          <p:cNvSpPr/>
          <p:nvPr/>
        </p:nvSpPr>
        <p:spPr>
          <a:xfrm>
            <a:off x="228600" y="914400"/>
            <a:ext cx="7848600" cy="388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Consignment value is </a:t>
            </a:r>
            <a:r>
              <a:rPr lang="en-IN" sz="1600" i="1" spc="-86" dirty="0" smtClean="0">
                <a:solidFill>
                  <a:srgbClr val="FF0000"/>
                </a:solidFill>
              </a:rPr>
              <a:t>less than INR 50,000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/-: No E-way bill  required (optionally can be generated)- Means no Part A &amp; Part B required to be filled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If goods are handed over to </a:t>
            </a:r>
            <a:r>
              <a:rPr lang="en-IN" sz="1600" i="1" spc="-86" dirty="0" smtClean="0">
                <a:solidFill>
                  <a:srgbClr val="FF0000"/>
                </a:solidFill>
              </a:rPr>
              <a:t>transporter for further movement: 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&amp; Distance between consigner ‘s/ supplier’s  place  of  business &amp; transporter’s place of business is </a:t>
            </a:r>
            <a:r>
              <a:rPr lang="en-IN" sz="1600" i="1" spc="-86" dirty="0" smtClean="0">
                <a:solidFill>
                  <a:srgbClr val="FF0000"/>
                </a:solidFill>
              </a:rPr>
              <a:t>&lt;10 </a:t>
            </a:r>
            <a:r>
              <a:rPr lang="en-IN" sz="1600" i="1" spc="-86" dirty="0" err="1" smtClean="0">
                <a:solidFill>
                  <a:srgbClr val="FF0000"/>
                </a:solidFill>
              </a:rPr>
              <a:t>Kms</a:t>
            </a:r>
            <a:r>
              <a:rPr lang="en-IN" sz="1600" i="1" spc="-86" dirty="0" smtClean="0">
                <a:solidFill>
                  <a:srgbClr val="FF0000"/>
                </a:solidFill>
              </a:rPr>
              <a:t> &amp; within same state 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: Part B may not be filled in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If goods are handed over to </a:t>
            </a:r>
            <a:r>
              <a:rPr lang="en-IN" sz="1600" i="1" spc="-86" dirty="0" smtClean="0">
                <a:solidFill>
                  <a:srgbClr val="FF0000"/>
                </a:solidFill>
              </a:rPr>
              <a:t>transporter for further movement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: &amp; Distance between,  transporter’s place of business and consignee’s place of business </a:t>
            </a:r>
            <a:r>
              <a:rPr lang="en-IN" sz="1600" i="1" spc="-86" dirty="0" smtClean="0">
                <a:solidFill>
                  <a:srgbClr val="FF0000"/>
                </a:solidFill>
              </a:rPr>
              <a:t>&lt;10 </a:t>
            </a:r>
            <a:r>
              <a:rPr lang="en-IN" sz="1600" i="1" spc="-86" dirty="0" err="1" smtClean="0">
                <a:solidFill>
                  <a:srgbClr val="FF0000"/>
                </a:solidFill>
              </a:rPr>
              <a:t>Kms</a:t>
            </a:r>
            <a:r>
              <a:rPr lang="en-IN" sz="1600" i="1" spc="-86" dirty="0" smtClean="0">
                <a:solidFill>
                  <a:srgbClr val="FF0000"/>
                </a:solidFill>
              </a:rPr>
              <a:t> &amp; within same state 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: Part B may not be filled in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 If </a:t>
            </a:r>
            <a:r>
              <a:rPr lang="en-IN" sz="1600" i="1" spc="-86" dirty="0" smtClean="0">
                <a:solidFill>
                  <a:srgbClr val="FF0000"/>
                </a:solidFill>
              </a:rPr>
              <a:t>Conveyance is changed </a:t>
            </a:r>
            <a:r>
              <a:rPr lang="en-IN" sz="1600" spc="-86" dirty="0" smtClean="0">
                <a:solidFill>
                  <a:schemeClr val="bg1">
                    <a:lumMod val="50000"/>
                  </a:schemeClr>
                </a:solidFill>
              </a:rPr>
              <a:t>during the transport: Part B needs to be updated before change by transporter / person who filled Part 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6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914400"/>
            <a:ext cx="7848600" cy="388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  E-Way bill </a:t>
            </a:r>
            <a:r>
              <a:rPr lang="en-IN" sz="1400" i="1" spc="-86" dirty="0" smtClean="0">
                <a:solidFill>
                  <a:srgbClr val="FF0000"/>
                </a:solidFill>
              </a:rPr>
              <a:t>can be cancelled within 24 hours 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from the time of 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generation, if goods are </a:t>
            </a:r>
            <a:r>
              <a:rPr lang="en-IN" sz="1400" i="1" spc="-86" dirty="0" smtClean="0">
                <a:solidFill>
                  <a:srgbClr val="FF0000"/>
                </a:solidFill>
              </a:rPr>
              <a:t>not transported or are not transported as per EWB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, provided goods are </a:t>
            </a:r>
            <a:r>
              <a:rPr lang="en-IN" sz="1400" i="1" u="sng" spc="-86" dirty="0" smtClean="0">
                <a:solidFill>
                  <a:srgbClr val="FF0000"/>
                </a:solidFill>
              </a:rPr>
              <a:t>not verified in transit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 E-Way bill needs to be </a:t>
            </a:r>
            <a:r>
              <a:rPr lang="en-IN" sz="1400" i="1" spc="-86" dirty="0" smtClean="0">
                <a:solidFill>
                  <a:srgbClr val="FF0000"/>
                </a:solidFill>
              </a:rPr>
              <a:t>accepted by counter party 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( Consigner / Consignee)  </a:t>
            </a:r>
            <a:r>
              <a:rPr lang="en-IN" sz="1400" i="1" spc="-86" dirty="0" smtClean="0">
                <a:solidFill>
                  <a:srgbClr val="FF0000"/>
                </a:solidFill>
              </a:rPr>
              <a:t>within 72 hours </a:t>
            </a: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of generation on common portal, else it is assumed to be accepted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IN" sz="1400" spc="-86" dirty="0" smtClean="0">
                <a:solidFill>
                  <a:schemeClr val="bg1">
                    <a:lumMod val="50000"/>
                  </a:schemeClr>
                </a:solidFill>
              </a:rPr>
              <a:t>  Validity:</a:t>
            </a:r>
          </a:p>
          <a:p>
            <a:pPr>
              <a:spcBef>
                <a:spcPct val="0"/>
              </a:spcBef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IN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 Under circumstances of an </a:t>
            </a:r>
            <a:r>
              <a:rPr lang="en-US" sz="1400" i="1" spc="-86" dirty="0" smtClean="0">
                <a:solidFill>
                  <a:srgbClr val="FF0000"/>
                </a:solidFill>
              </a:rPr>
              <a:t>exceptional nature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, the goods cannot be transported within the validity period of the e-way bill, the </a:t>
            </a:r>
            <a:r>
              <a:rPr lang="en-US" sz="1400" i="1" spc="-86" dirty="0" smtClean="0">
                <a:solidFill>
                  <a:srgbClr val="FF0000"/>
                </a:solidFill>
              </a:rPr>
              <a:t>transporter may generate another e-way bill after updating the details in Part B of FORM GST EWB-01.</a:t>
            </a:r>
            <a:endParaRPr lang="en-IN" sz="1400" i="1" spc="-86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 The e-way bill generated under this rule or under rule 138 of the Goods and Services Tax Rules of any State shall be </a:t>
            </a:r>
            <a:r>
              <a:rPr lang="en-US" sz="1400" i="1" spc="-86" dirty="0" smtClean="0">
                <a:solidFill>
                  <a:srgbClr val="FF0000"/>
                </a:solidFill>
              </a:rPr>
              <a:t>valid in every State and Union territory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2514600"/>
          <a:ext cx="3829050" cy="600075"/>
        </p:xfrm>
        <a:graphic>
          <a:graphicData uri="http://schemas.openxmlformats.org/presentationml/2006/ole">
            <p:oleObj spid="_x0000_s3074" name="Worksheet" r:id="rId3" imgW="3829212" imgH="599922" progId="Excel.Shee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304800"/>
            <a:ext cx="1676400" cy="411480"/>
          </a:xfrm>
        </p:spPr>
        <p:txBody>
          <a:bodyPr/>
          <a:lstStyle/>
          <a:p>
            <a:pPr algn="r"/>
            <a:r>
              <a:rPr lang="en-IN" sz="1800" i="1" dirty="0" smtClean="0"/>
              <a:t>Key points....</a:t>
            </a:r>
            <a:endParaRPr lang="en-IN" sz="1800" i="1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609600"/>
            <a:ext cx="7924800" cy="480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The person in charge of a conveyance </a:t>
            </a:r>
            <a:r>
              <a:rPr lang="en-US" sz="1400" i="1" spc="-86" dirty="0" smtClean="0">
                <a:solidFill>
                  <a:srgbClr val="FF0000"/>
                </a:solidFill>
              </a:rPr>
              <a:t>shall carry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</a:p>
          <a:p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 (a) the invoice or bill of supply or delivery </a:t>
            </a:r>
            <a:r>
              <a:rPr lang="en-US" sz="1400" spc="-86" dirty="0" err="1" smtClean="0">
                <a:solidFill>
                  <a:schemeClr val="bg1">
                    <a:lumMod val="50000"/>
                  </a:schemeClr>
                </a:solidFill>
              </a:rPr>
              <a:t>challan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, as the case may be; and </a:t>
            </a:r>
          </a:p>
          <a:p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b) a copy of the e-way bill or the e-way bill number, either physically or mapped to a Radio Frequency Identification Device embedded on to the conveyance in such manner as may be notified by the Commissioner.</a:t>
            </a:r>
          </a:p>
          <a:p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A registered person may obtain an </a:t>
            </a:r>
            <a:r>
              <a:rPr lang="en-US" sz="1400" i="1" spc="-86" dirty="0" smtClean="0">
                <a:solidFill>
                  <a:srgbClr val="FF0000"/>
                </a:solidFill>
              </a:rPr>
              <a:t>Invoice Reference Number 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from the common portal by uploading, on the said portal, a tax invoice issued by him in FORM GST INV-1 and produce the same for verification by the proper officer </a:t>
            </a:r>
            <a:r>
              <a:rPr lang="en-US" sz="1400" i="1" spc="-86" dirty="0" smtClean="0">
                <a:solidFill>
                  <a:srgbClr val="FF0000"/>
                </a:solidFill>
              </a:rPr>
              <a:t>in lieu of the tax invoice 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and such number shall be </a:t>
            </a:r>
            <a:r>
              <a:rPr lang="en-US" sz="1400" i="1" spc="-86" dirty="0" smtClean="0">
                <a:solidFill>
                  <a:srgbClr val="FF0000"/>
                </a:solidFill>
              </a:rPr>
              <a:t>valid for a period of thirty days 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from the date of uploading. </a:t>
            </a:r>
          </a:p>
          <a:p>
            <a:pPr>
              <a:buFont typeface="Arial" pitchFamily="34" charset="0"/>
              <a:buChar char="•"/>
            </a:pPr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 Where the registered person uploads the invoice , the information in Part A of FORM GST EWB-01 shall be auto-populated by the common portal on the basis of the information furnished in FORM GST INV-1. </a:t>
            </a:r>
          </a:p>
          <a:p>
            <a:pPr>
              <a:buFont typeface="Arial" pitchFamily="34" charset="0"/>
              <a:buChar char="•"/>
            </a:pPr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en-US" sz="1400" i="1" spc="-86" dirty="0" smtClean="0">
                <a:solidFill>
                  <a:srgbClr val="FF0000"/>
                </a:solidFill>
              </a:rPr>
              <a:t>Commissioner may, by notification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, require a class of transporters to obtain a unique </a:t>
            </a:r>
            <a:r>
              <a:rPr lang="en-US" sz="1400" i="1" spc="-86" dirty="0" smtClean="0">
                <a:solidFill>
                  <a:srgbClr val="FF0000"/>
                </a:solidFill>
              </a:rPr>
              <a:t>Radio Frequency Identification Device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 and get the said device embedded on to the conveyance and map the e-way bill to the Radio Frequency Identification Device prior to the movement of goods. </a:t>
            </a:r>
          </a:p>
          <a:p>
            <a:pPr>
              <a:buFont typeface="Arial" pitchFamily="34" charset="0"/>
              <a:buChar char="•"/>
            </a:pPr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The Vehicle </a:t>
            </a:r>
            <a:r>
              <a:rPr lang="en-US" sz="1400" i="1" spc="-86" dirty="0" smtClean="0">
                <a:solidFill>
                  <a:srgbClr val="FF0000"/>
                </a:solidFill>
              </a:rPr>
              <a:t>may be stopped 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at any location by the authorized officer. If so stopped, the </a:t>
            </a:r>
            <a:r>
              <a:rPr lang="en-US" sz="1400" i="1" spc="-86" dirty="0" smtClean="0">
                <a:solidFill>
                  <a:srgbClr val="FF0000"/>
                </a:solidFill>
              </a:rPr>
              <a:t>verification report is updated  in draft on portal within 24 hours and the final report is updated within 3 days.</a:t>
            </a:r>
          </a:p>
          <a:p>
            <a:pPr>
              <a:buFont typeface="Arial" pitchFamily="34" charset="0"/>
              <a:buChar char="•"/>
            </a:pPr>
            <a:endParaRPr lang="en-US" sz="1400" spc="-86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Where a vehicle has been intercepted and detained for a period </a:t>
            </a:r>
            <a:r>
              <a:rPr lang="en-US" sz="1400" i="1" spc="-86" dirty="0" smtClean="0">
                <a:solidFill>
                  <a:srgbClr val="FF0000"/>
                </a:solidFill>
              </a:rPr>
              <a:t>exceeding thirty minutes, the transporter may 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upload the said information in </a:t>
            </a:r>
            <a:r>
              <a:rPr lang="en-US" sz="1400" b="1" u="sng" spc="-86" dirty="0" smtClean="0">
                <a:solidFill>
                  <a:schemeClr val="bg1">
                    <a:lumMod val="50000"/>
                  </a:schemeClr>
                </a:solidFill>
              </a:rPr>
              <a:t>FORM GST EWB-04 </a:t>
            </a:r>
            <a:r>
              <a:rPr lang="en-US" sz="1400" spc="-86" dirty="0" smtClean="0">
                <a:solidFill>
                  <a:schemeClr val="bg1">
                    <a:lumMod val="50000"/>
                  </a:schemeClr>
                </a:solidFill>
              </a:rPr>
              <a:t>on the common portal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304800"/>
            <a:ext cx="1676400" cy="411480"/>
          </a:xfrm>
        </p:spPr>
        <p:txBody>
          <a:bodyPr/>
          <a:lstStyle/>
          <a:p>
            <a:pPr algn="r"/>
            <a:r>
              <a:rPr lang="en-IN" sz="1800" i="1" dirty="0" smtClean="0"/>
              <a:t>Key points....</a:t>
            </a:r>
            <a:endParaRPr lang="en-IN" sz="1800" i="1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2867"/>
            <a:ext cx="5943600" cy="3340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2438400"/>
            <a:ext cx="8382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4800"/>
            <a:ext cx="2590800" cy="411480"/>
          </a:xfrm>
        </p:spPr>
        <p:txBody>
          <a:bodyPr/>
          <a:lstStyle/>
          <a:p>
            <a:pPr algn="r"/>
            <a:r>
              <a:rPr lang="en-IN" sz="1800" i="1" dirty="0" smtClean="0"/>
              <a:t>E-Way Bill preparation....</a:t>
            </a:r>
            <a:endParaRPr lang="en-IN" sz="1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I : Create log in 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4426</TotalTime>
  <Words>938</Words>
  <Application>Microsoft Office PowerPoint</Application>
  <PresentationFormat>Custom</PresentationFormat>
  <Paragraphs>100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Clarity</vt:lpstr>
      <vt:lpstr>Microsoft Excel Worksheet</vt:lpstr>
      <vt:lpstr>Worksheet</vt:lpstr>
      <vt:lpstr>Slide 1</vt:lpstr>
      <vt:lpstr>Features</vt:lpstr>
      <vt:lpstr>Commencing from</vt:lpstr>
      <vt:lpstr>Modus operandi</vt:lpstr>
      <vt:lpstr>Modus operandi</vt:lpstr>
      <vt:lpstr>Key points....</vt:lpstr>
      <vt:lpstr>Key points....</vt:lpstr>
      <vt:lpstr>Key points....</vt:lpstr>
      <vt:lpstr>E-Way Bill preparation....</vt:lpstr>
      <vt:lpstr>E-Way Bill preparation....</vt:lpstr>
      <vt:lpstr>E-Way Bill preparation....</vt:lpstr>
      <vt:lpstr>E-Way Bill preparation....</vt:lpstr>
      <vt:lpstr>E-Way Bill....</vt:lpstr>
      <vt:lpstr>Procedure of E Way Bill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ashishjoshi</dc:creator>
  <cp:lastModifiedBy>DELL</cp:lastModifiedBy>
  <cp:revision>766</cp:revision>
  <dcterms:created xsi:type="dcterms:W3CDTF">2015-11-23T08:47:24Z</dcterms:created>
  <dcterms:modified xsi:type="dcterms:W3CDTF">2018-01-29T03:48:32Z</dcterms:modified>
</cp:coreProperties>
</file>