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57" r:id="rId2"/>
    <p:sldId id="324" r:id="rId3"/>
    <p:sldId id="327" r:id="rId4"/>
    <p:sldId id="328" r:id="rId5"/>
    <p:sldId id="329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20" r:id="rId15"/>
    <p:sldId id="313" r:id="rId16"/>
  </p:sldIdLst>
  <p:sldSz cx="8229600" cy="5486400"/>
  <p:notesSz cx="6858000" cy="9144000"/>
  <p:defaultTextStyle>
    <a:defPPr>
      <a:defRPr lang="en-US"/>
    </a:defPPr>
    <a:lvl1pPr marL="0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91866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83732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75598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67464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59331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51197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43063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34929" algn="l" defTabSz="78373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728">
          <p15:clr>
            <a:srgbClr val="A4A3A4"/>
          </p15:clr>
        </p15:guide>
        <p15:guide id="4" pos="259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inmay" initials="C" lastIdx="1" clrIdx="0">
    <p:extLst>
      <p:ext uri="{19B8F6BF-5375-455C-9EA6-DF929625EA0E}">
        <p15:presenceInfo xmlns="" xmlns:p15="http://schemas.microsoft.com/office/powerpoint/2012/main" userId="Chinma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6FF"/>
    <a:srgbClr val="0088B8"/>
    <a:srgbClr val="D6D23E"/>
    <a:srgbClr val="009BD2"/>
    <a:srgbClr val="FFCC00"/>
    <a:srgbClr val="FFCC66"/>
    <a:srgbClr val="89517D"/>
    <a:srgbClr val="45E1F1"/>
    <a:srgbClr val="0000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3060" autoAdjust="0"/>
  </p:normalViewPr>
  <p:slideViewPr>
    <p:cSldViewPr>
      <p:cViewPr>
        <p:scale>
          <a:sx n="90" d="100"/>
          <a:sy n="90" d="100"/>
        </p:scale>
        <p:origin x="-384" y="-78"/>
      </p:cViewPr>
      <p:guideLst>
        <p:guide orient="horz" pos="2160"/>
        <p:guide orient="horz" pos="1728"/>
        <p:guide pos="2880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The Consultants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9A3367-B545-43A2-98A7-89E27524FEA0}" type="datetime1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091E1-2AD1-49CF-801D-17FC65F48A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71549302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 smtClean="0"/>
              <a:t>The Consultants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A7152-215F-40DE-ACFE-B39BE3CF18E8}" type="datetime1">
              <a:rPr lang="en-US" smtClean="0"/>
              <a:pPr/>
              <a:t>1/29/2018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C9E21-1964-4A9F-AE30-32E77285AA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33437280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78373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91866" algn="l" defTabSz="78373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83732" algn="l" defTabSz="78373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75598" algn="l" defTabSz="78373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67464" algn="l" defTabSz="78373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59331" algn="l" defTabSz="78373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51197" algn="l" defTabSz="78373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43063" algn="l" defTabSz="78373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34929" algn="l" defTabSz="78373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37C9E21-1964-4A9F-AE30-32E77285AA4F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fld id="{9F60630B-5140-448D-A72F-38290A52EAF8}" type="datetime1">
              <a:rPr lang="en-US" smtClean="0"/>
              <a:pPr/>
              <a:t>1/29/2018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72467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097280"/>
            <a:ext cx="7063740" cy="1541780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6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7220" y="2804160"/>
            <a:ext cx="5760720" cy="1402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91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37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5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51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43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34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1480" y="14631"/>
            <a:ext cx="260604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6100" y="14631"/>
            <a:ext cx="370332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14631"/>
            <a:ext cx="960120" cy="263347"/>
          </a:xfrm>
          <a:prstGeom prst="rect">
            <a:avLst/>
          </a:prstGeom>
        </p:spPr>
        <p:txBody>
          <a:bodyPr/>
          <a:lstStyle/>
          <a:p>
            <a:fld id="{CE3173C2-7B40-47C1-9C7E-06CFF351D0A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17220" y="2718816"/>
            <a:ext cx="7063740" cy="127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426720"/>
            <a:ext cx="7406640" cy="79248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" y="1280160"/>
            <a:ext cx="7406640" cy="39014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426720"/>
            <a:ext cx="7406640" cy="79248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11480" y="14631"/>
            <a:ext cx="260604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86100" y="14631"/>
            <a:ext cx="370332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58000" y="14631"/>
            <a:ext cx="960120" cy="263347"/>
          </a:xfrm>
          <a:prstGeom prst="rect">
            <a:avLst/>
          </a:prstGeom>
        </p:spPr>
        <p:txBody>
          <a:bodyPr/>
          <a:lstStyle/>
          <a:p>
            <a:fld id="{CE3173C2-7B40-47C1-9C7E-06CFF351D0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082" y="1889760"/>
            <a:ext cx="6995160" cy="176022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1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082" y="3701491"/>
            <a:ext cx="6995160" cy="120015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39186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837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755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674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593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511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43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349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1480" y="14631"/>
            <a:ext cx="260604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6100" y="14631"/>
            <a:ext cx="370332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14631"/>
            <a:ext cx="960120" cy="263347"/>
          </a:xfrm>
          <a:prstGeom prst="rect">
            <a:avLst/>
          </a:prstGeom>
        </p:spPr>
        <p:txBody>
          <a:bodyPr/>
          <a:lstStyle/>
          <a:p>
            <a:fld id="{CE3173C2-7B40-47C1-9C7E-06CFF351D0A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58368" y="3679546"/>
            <a:ext cx="7063740" cy="127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426720"/>
            <a:ext cx="7406640" cy="79248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1480" y="1338682"/>
            <a:ext cx="3634740" cy="377464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83380" y="1338682"/>
            <a:ext cx="3634740" cy="377464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11480" y="14631"/>
            <a:ext cx="260604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86100" y="14631"/>
            <a:ext cx="370332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14631"/>
            <a:ext cx="960120" cy="263347"/>
          </a:xfrm>
          <a:prstGeom prst="rect">
            <a:avLst/>
          </a:prstGeom>
        </p:spPr>
        <p:txBody>
          <a:bodyPr/>
          <a:lstStyle/>
          <a:p>
            <a:fld id="{CE3173C2-7B40-47C1-9C7E-06CFF351D0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426720"/>
            <a:ext cx="7406640" cy="7924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" y="1341120"/>
            <a:ext cx="3538728" cy="511810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1700" b="0">
                <a:solidFill>
                  <a:schemeClr val="tx2"/>
                </a:solidFill>
              </a:defRPr>
            </a:lvl1pPr>
            <a:lvl2pPr marL="391866" indent="0">
              <a:buNone/>
              <a:defRPr sz="1700" b="1"/>
            </a:lvl2pPr>
            <a:lvl3pPr marL="783732" indent="0">
              <a:buNone/>
              <a:defRPr sz="1500" b="1"/>
            </a:lvl3pPr>
            <a:lvl4pPr marL="1175598" indent="0">
              <a:buNone/>
              <a:defRPr sz="1400" b="1"/>
            </a:lvl4pPr>
            <a:lvl5pPr marL="1567464" indent="0">
              <a:buNone/>
              <a:defRPr sz="1400" b="1"/>
            </a:lvl5pPr>
            <a:lvl6pPr marL="1959331" indent="0">
              <a:buNone/>
              <a:defRPr sz="1400" b="1"/>
            </a:lvl6pPr>
            <a:lvl7pPr marL="2351197" indent="0">
              <a:buNone/>
              <a:defRPr sz="1400" b="1"/>
            </a:lvl7pPr>
            <a:lvl8pPr marL="2743063" indent="0">
              <a:buNone/>
              <a:defRPr sz="1400" b="1"/>
            </a:lvl8pPr>
            <a:lvl9pPr marL="3134929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" y="1950720"/>
            <a:ext cx="3538728" cy="3161030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2" y="1341120"/>
            <a:ext cx="3538728" cy="511810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17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91866" indent="0">
              <a:buNone/>
              <a:defRPr sz="1700" b="1"/>
            </a:lvl2pPr>
            <a:lvl3pPr marL="783732" indent="0">
              <a:buNone/>
              <a:defRPr sz="1500" b="1"/>
            </a:lvl3pPr>
            <a:lvl4pPr marL="1175598" indent="0">
              <a:buNone/>
              <a:defRPr sz="1400" b="1"/>
            </a:lvl4pPr>
            <a:lvl5pPr marL="1567464" indent="0">
              <a:buNone/>
              <a:defRPr sz="1400" b="1"/>
            </a:lvl5pPr>
            <a:lvl6pPr marL="1959331" indent="0">
              <a:buNone/>
              <a:defRPr sz="1400" b="1"/>
            </a:lvl6pPr>
            <a:lvl7pPr marL="2351197" indent="0">
              <a:buNone/>
              <a:defRPr sz="1400" b="1"/>
            </a:lvl7pPr>
            <a:lvl8pPr marL="2743063" indent="0">
              <a:buNone/>
              <a:defRPr sz="1400" b="1"/>
            </a:lvl8pPr>
            <a:lvl9pPr marL="3134929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2" y="1950720"/>
            <a:ext cx="3538728" cy="3161030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11480" y="14631"/>
            <a:ext cx="260604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86100" y="14631"/>
            <a:ext cx="370332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858000" y="14631"/>
            <a:ext cx="960120" cy="263347"/>
          </a:xfrm>
          <a:prstGeom prst="rect">
            <a:avLst/>
          </a:prstGeom>
        </p:spPr>
        <p:txBody>
          <a:bodyPr/>
          <a:lstStyle/>
          <a:p>
            <a:fld id="{CE3173C2-7B40-47C1-9C7E-06CFF351D0A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31493" y="3236619"/>
            <a:ext cx="3767328" cy="715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426720"/>
            <a:ext cx="7406640" cy="79248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11480" y="14631"/>
            <a:ext cx="260604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86100" y="14631"/>
            <a:ext cx="370332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58000" y="14631"/>
            <a:ext cx="960120" cy="263347"/>
          </a:xfrm>
          <a:prstGeom prst="rect">
            <a:avLst/>
          </a:prstGeom>
        </p:spPr>
        <p:txBody>
          <a:bodyPr/>
          <a:lstStyle/>
          <a:p>
            <a:fld id="{CE3173C2-7B40-47C1-9C7E-06CFF351D0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11480" y="14631"/>
            <a:ext cx="260604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86100" y="14631"/>
            <a:ext cx="370332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58000" y="14631"/>
            <a:ext cx="960120" cy="263347"/>
          </a:xfrm>
          <a:prstGeom prst="rect">
            <a:avLst/>
          </a:prstGeom>
        </p:spPr>
        <p:txBody>
          <a:bodyPr/>
          <a:lstStyle/>
          <a:p>
            <a:fld id="{CE3173C2-7B40-47C1-9C7E-06CFF351D0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633664"/>
            <a:ext cx="1925726" cy="1009498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1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4620" y="633664"/>
            <a:ext cx="5143500" cy="4462272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1481" y="1704442"/>
            <a:ext cx="1925726" cy="33948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91866" indent="0">
              <a:buNone/>
              <a:defRPr sz="1000"/>
            </a:lvl2pPr>
            <a:lvl3pPr marL="783732" indent="0">
              <a:buNone/>
              <a:defRPr sz="900"/>
            </a:lvl3pPr>
            <a:lvl4pPr marL="1175598" indent="0">
              <a:buNone/>
              <a:defRPr sz="800"/>
            </a:lvl4pPr>
            <a:lvl5pPr marL="1567464" indent="0">
              <a:buNone/>
              <a:defRPr sz="800"/>
            </a:lvl5pPr>
            <a:lvl6pPr marL="1959331" indent="0">
              <a:buNone/>
              <a:defRPr sz="800"/>
            </a:lvl6pPr>
            <a:lvl7pPr marL="2351197" indent="0">
              <a:buNone/>
              <a:defRPr sz="800"/>
            </a:lvl7pPr>
            <a:lvl8pPr marL="2743063" indent="0">
              <a:buNone/>
              <a:defRPr sz="800"/>
            </a:lvl8pPr>
            <a:lvl9pPr marL="313492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11480" y="14631"/>
            <a:ext cx="260604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86100" y="14631"/>
            <a:ext cx="370332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14631"/>
            <a:ext cx="960120" cy="263347"/>
          </a:xfrm>
          <a:prstGeom prst="rect">
            <a:avLst/>
          </a:prstGeom>
        </p:spPr>
        <p:txBody>
          <a:bodyPr/>
          <a:lstStyle/>
          <a:p>
            <a:fld id="{CE3173C2-7B40-47C1-9C7E-06CFF351D0A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267088" y="2864086"/>
            <a:ext cx="4462272" cy="142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633984"/>
            <a:ext cx="1928412" cy="101193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2749" y="670561"/>
            <a:ext cx="5313951" cy="4400365"/>
          </a:xfrm>
          <a:prstGeom prst="rect">
            <a:avLst/>
          </a:prstGeo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2700"/>
            </a:lvl1pPr>
            <a:lvl2pPr marL="391866" indent="0">
              <a:buNone/>
              <a:defRPr sz="2400"/>
            </a:lvl2pPr>
            <a:lvl3pPr marL="783732" indent="0">
              <a:buNone/>
              <a:defRPr sz="2100"/>
            </a:lvl3pPr>
            <a:lvl4pPr marL="1175598" indent="0">
              <a:buNone/>
              <a:defRPr sz="1700"/>
            </a:lvl4pPr>
            <a:lvl5pPr marL="1567464" indent="0">
              <a:buNone/>
              <a:defRPr sz="1700"/>
            </a:lvl5pPr>
            <a:lvl6pPr marL="1959331" indent="0">
              <a:buNone/>
              <a:defRPr sz="1700"/>
            </a:lvl6pPr>
            <a:lvl7pPr marL="2351197" indent="0">
              <a:buNone/>
              <a:defRPr sz="1700"/>
            </a:lvl7pPr>
            <a:lvl8pPr marL="2743063" indent="0">
              <a:buNone/>
              <a:defRPr sz="1700"/>
            </a:lvl8pPr>
            <a:lvl9pPr marL="3134929" indent="0">
              <a:buNone/>
              <a:defRPr sz="17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1480" y="1706880"/>
            <a:ext cx="1925726" cy="33942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91866" indent="0">
              <a:buNone/>
              <a:defRPr sz="1000"/>
            </a:lvl2pPr>
            <a:lvl3pPr marL="783732" indent="0">
              <a:buNone/>
              <a:defRPr sz="900"/>
            </a:lvl3pPr>
            <a:lvl4pPr marL="1175598" indent="0">
              <a:buNone/>
              <a:defRPr sz="800"/>
            </a:lvl4pPr>
            <a:lvl5pPr marL="1567464" indent="0">
              <a:buNone/>
              <a:defRPr sz="800"/>
            </a:lvl5pPr>
            <a:lvl6pPr marL="1959331" indent="0">
              <a:buNone/>
              <a:defRPr sz="800"/>
            </a:lvl6pPr>
            <a:lvl7pPr marL="2351197" indent="0">
              <a:buNone/>
              <a:defRPr sz="800"/>
            </a:lvl7pPr>
            <a:lvl8pPr marL="2743063" indent="0">
              <a:buNone/>
              <a:defRPr sz="800"/>
            </a:lvl8pPr>
            <a:lvl9pPr marL="313492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11480" y="14631"/>
            <a:ext cx="260604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86100" y="14631"/>
            <a:ext cx="370332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14631"/>
            <a:ext cx="960120" cy="263347"/>
          </a:xfrm>
          <a:prstGeom prst="rect">
            <a:avLst/>
          </a:prstGeom>
        </p:spPr>
        <p:txBody>
          <a:bodyPr/>
          <a:lstStyle/>
          <a:p>
            <a:fld id="{CE3173C2-7B40-47C1-9C7E-06CFF351D0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426720"/>
            <a:ext cx="7406640" cy="79248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1480" y="1280160"/>
            <a:ext cx="7406640" cy="390144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1480" y="14631"/>
            <a:ext cx="260604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6100" y="14631"/>
            <a:ext cx="370332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14631"/>
            <a:ext cx="960120" cy="263347"/>
          </a:xfrm>
          <a:prstGeom prst="rect">
            <a:avLst/>
          </a:prstGeom>
        </p:spPr>
        <p:txBody>
          <a:bodyPr/>
          <a:lstStyle/>
          <a:p>
            <a:fld id="{CE3173C2-7B40-47C1-9C7E-06CFF351D0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66460" y="487680"/>
            <a:ext cx="1851660" cy="4693920"/>
          </a:xfrm>
          <a:prstGeom prst="rect">
            <a:avLst/>
          </a:prstGeo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1480" y="487680"/>
            <a:ext cx="5417820" cy="469392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1480" y="14631"/>
            <a:ext cx="260604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6100" y="14631"/>
            <a:ext cx="3703320" cy="263347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14631"/>
            <a:ext cx="960120" cy="263347"/>
          </a:xfrm>
          <a:prstGeom prst="rect">
            <a:avLst/>
          </a:prstGeom>
        </p:spPr>
        <p:txBody>
          <a:bodyPr/>
          <a:lstStyle/>
          <a:p>
            <a:fld id="{CE3173C2-7B40-47C1-9C7E-06CFF351D0A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8229600" cy="304800"/>
          </a:xfrm>
          <a:prstGeom prst="rect">
            <a:avLst/>
          </a:prstGeom>
          <a:solidFill>
            <a:srgbClr val="009B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373" tIns="39187" rIns="78373" bIns="39187"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Logo.jp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381000" cy="30480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lvl1pPr algn="l" defTabSz="783732" rtl="0" eaLnBrk="1" latinLnBrk="0" hangingPunct="1">
        <a:spcBef>
          <a:spcPct val="0"/>
        </a:spcBef>
        <a:buNone/>
        <a:defRPr sz="3400" kern="1200" spc="-86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56746" indent="-156746" algn="l" defTabSz="783732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91866" indent="-156746" algn="l" defTabSz="783732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626986" indent="-156746" algn="l" defTabSz="783732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62105" indent="-156746" algn="l" defTabSz="783732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18852" indent="-117560" algn="l" defTabSz="783732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175598" indent="-156746" algn="l" defTabSz="783732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332345" indent="-156746" algn="l" defTabSz="783732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489091" indent="-156746" algn="l" defTabSz="783732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838" indent="-156746" algn="l" defTabSz="783732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866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3732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5598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7464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9331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51197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063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34929" algn="l" defTabSz="78373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www.google.co.in/url?sa=i&amp;rct=j&amp;q=&amp;esrc=s&amp;source=images&amp;cd=&amp;cad=rja&amp;uact=8&amp;ved=0ahUKEwjd6cmU1PfYAhVKtI8KHQXaCvMQjRwIBw&amp;url=https://studycafe.in/2017/04/e-way-bills-as-per-new-gst-rules.html&amp;psig=AOvVaw1gAKEdSiaKvTU-4UCcDQHi&amp;ust=1517125794312000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E%20WAYBILL%20-%20DETAILED%20BILL.pdf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H="1" flipV="1">
            <a:off x="4680849" y="2362198"/>
            <a:ext cx="3548752" cy="60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4" name="AutoShape 2" descr="Image result for e-way bill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47625" y="-10287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6" name="AutoShape 4" descr="Image result for e-way bill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47625" y="-10287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8" name="AutoShape 6" descr="Image result for e-way bill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47625" y="-10287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200" name="Picture 8" descr="Image result for e-way bill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04801"/>
            <a:ext cx="2971800" cy="367422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572000" y="2057400"/>
            <a:ext cx="76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By: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961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28600"/>
            <a:ext cx="7406640" cy="411480"/>
          </a:xfrm>
        </p:spPr>
        <p:txBody>
          <a:bodyPr/>
          <a:lstStyle/>
          <a:p>
            <a:pPr algn="r"/>
            <a:r>
              <a:rPr lang="en-IN" sz="2500" dirty="0" smtClean="0"/>
              <a:t>Features</a:t>
            </a:r>
            <a:endParaRPr lang="en-IN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639663"/>
            <a:ext cx="78486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Introduced under GST Act, vide rule No 138</a:t>
            </a: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Electronic environment</a:t>
            </a: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One document- nationwide acceptability</a:t>
            </a: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Easy to operate</a:t>
            </a: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Flexible</a:t>
            </a: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Replaces “ Road Permits”</a:t>
            </a: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Uninterrupted transport</a:t>
            </a: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 Less papers to be carried</a:t>
            </a: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 Online verification</a:t>
            </a: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 Agile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266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28600"/>
            <a:ext cx="7406640" cy="411480"/>
          </a:xfrm>
        </p:spPr>
        <p:txBody>
          <a:bodyPr/>
          <a:lstStyle/>
          <a:p>
            <a:pPr algn="r"/>
            <a:r>
              <a:rPr lang="en-IN" sz="2500" dirty="0" smtClean="0"/>
              <a:t>Commencing from</a:t>
            </a:r>
            <a:endParaRPr lang="en-IN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990600"/>
            <a:ext cx="8001000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Interstate -  1</a:t>
            </a:r>
            <a:r>
              <a:rPr lang="en-IN" sz="1600" spc="-86" baseline="30000" dirty="0" smtClean="0">
                <a:solidFill>
                  <a:schemeClr val="bg1">
                    <a:lumMod val="50000"/>
                  </a:schemeClr>
                </a:solidFill>
              </a:rPr>
              <a:t>st</a:t>
            </a: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February 2018</a:t>
            </a: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Intrastate: Date to be notified by each state: Latest date to start : 1</a:t>
            </a:r>
            <a:r>
              <a:rPr lang="en-IN" sz="1600" spc="-86" baseline="30000" dirty="0" smtClean="0">
                <a:solidFill>
                  <a:schemeClr val="bg1">
                    <a:lumMod val="50000"/>
                  </a:schemeClr>
                </a:solidFill>
              </a:rPr>
              <a:t>st</a:t>
            </a: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June 2018</a:t>
            </a: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N" sz="1600" i="1" spc="-86" dirty="0" smtClean="0">
                <a:solidFill>
                  <a:schemeClr val="bg1">
                    <a:lumMod val="50000"/>
                  </a:schemeClr>
                </a:solidFill>
              </a:rPr>
              <a:t>Maharashtra – Not applicable till 30</a:t>
            </a:r>
            <a:r>
              <a:rPr lang="en-IN" sz="1600" i="1" spc="-86" baseline="30000" dirty="0" smtClean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IN" sz="1600" i="1" spc="-86" dirty="0" smtClean="0">
                <a:solidFill>
                  <a:schemeClr val="bg1">
                    <a:lumMod val="50000"/>
                  </a:schemeClr>
                </a:solidFill>
              </a:rPr>
              <a:t> April (Notification No; Notification No. 3A/2018–State Tax )</a:t>
            </a: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Courier New" pitchFamily="49" charset="0"/>
              <a:buChar char="o"/>
              <a:defRPr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266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76600" y="609600"/>
            <a:ext cx="1371600" cy="457200"/>
          </a:xfrm>
          <a:prstGeom prst="rect">
            <a:avLst/>
          </a:prstGeom>
          <a:solidFill>
            <a:srgbClr val="0066FF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IN" sz="1400" b="1" spc="-86" dirty="0" smtClean="0">
                <a:solidFill>
                  <a:schemeClr val="tx1"/>
                </a:solidFill>
              </a:rPr>
              <a:t>Form EWB - 01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28600"/>
            <a:ext cx="7406640" cy="411480"/>
          </a:xfrm>
        </p:spPr>
        <p:txBody>
          <a:bodyPr/>
          <a:lstStyle/>
          <a:p>
            <a:pPr algn="r"/>
            <a:r>
              <a:rPr lang="en-IN" sz="2500" i="1" dirty="0" smtClean="0"/>
              <a:t>Modus operandi</a:t>
            </a:r>
            <a:endParaRPr lang="en-IN" sz="2500" i="1" dirty="0"/>
          </a:p>
        </p:txBody>
      </p:sp>
      <p:sp>
        <p:nvSpPr>
          <p:cNvPr id="7" name="Rectangle 6"/>
          <p:cNvSpPr/>
          <p:nvPr/>
        </p:nvSpPr>
        <p:spPr>
          <a:xfrm>
            <a:off x="1447800" y="2133600"/>
            <a:ext cx="5943600" cy="4572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Every registered person who causes the movement of </a:t>
            </a: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goods. Ecommerce operator in case of supply through e-commerce.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276600" y="1447800"/>
            <a:ext cx="1371600" cy="457200"/>
          </a:xfrm>
          <a:prstGeom prst="rect">
            <a:avLst/>
          </a:prstGeom>
          <a:solidFill>
            <a:srgbClr val="0066FF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defRPr/>
            </a:pPr>
            <a:r>
              <a:rPr lang="en-IN" sz="1400" b="1" spc="-86" dirty="0" smtClean="0">
                <a:solidFill>
                  <a:schemeClr val="tx1"/>
                </a:solidFill>
              </a:rPr>
              <a:t>PART A</a:t>
            </a:r>
            <a:endParaRPr lang="en-US" sz="1400" b="1" spc="-86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314" y="2133600"/>
            <a:ext cx="1371600" cy="4572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Who...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447800" y="2590800"/>
            <a:ext cx="5943600" cy="4572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Before  movement of goods.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5314" y="2590800"/>
            <a:ext cx="1371600" cy="18288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When...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447800" y="3048000"/>
            <a:ext cx="5943600" cy="4572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Value of goods exceeds INR 50,000/- in all cases other than interstate movement for Job Work.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447800" y="3505200"/>
            <a:ext cx="5943600" cy="4572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Interstate movement for Job work: E-way bill to be generated irrespective of  value of the consignment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447800" y="3962400"/>
            <a:ext cx="5943600" cy="4572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E-Way bill can be generated even if value of consignment is less than  INR 50,000- Optional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266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447800" y="1524000"/>
          <a:ext cx="5943600" cy="1981200"/>
        </p:xfrm>
        <a:graphic>
          <a:graphicData uri="http://schemas.openxmlformats.org/presentationml/2006/ole">
            <p:oleObj spid="_x0000_s1028" name="Worksheet" r:id="rId3" imgW="3991095" imgH="1438153" progId="Excel.Sheet.12">
              <p:embed/>
            </p:oleObj>
          </a:graphicData>
        </a:graphic>
      </p:graphicFrame>
      <p:sp>
        <p:nvSpPr>
          <p:cNvPr id="21" name="Flowchart: Process 20"/>
          <p:cNvSpPr/>
          <p:nvPr/>
        </p:nvSpPr>
        <p:spPr>
          <a:xfrm>
            <a:off x="2667000" y="1524000"/>
            <a:ext cx="1600200" cy="1981200"/>
          </a:xfrm>
          <a:prstGeom prst="flowChartProcess">
            <a:avLst/>
          </a:prstGeom>
          <a:solidFill>
            <a:srgbClr val="FFC000">
              <a:alpha val="25000"/>
            </a:srgbClr>
          </a:solidFill>
          <a:ln w="476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owchart: Process 21"/>
          <p:cNvSpPr/>
          <p:nvPr/>
        </p:nvSpPr>
        <p:spPr>
          <a:xfrm>
            <a:off x="4267200" y="1524000"/>
            <a:ext cx="1524000" cy="1981200"/>
          </a:xfrm>
          <a:prstGeom prst="flowChartProcess">
            <a:avLst/>
          </a:prstGeom>
          <a:solidFill>
            <a:srgbClr val="FFC000">
              <a:alpha val="25000"/>
            </a:srgbClr>
          </a:solidFill>
          <a:ln w="476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owchart: Process 22"/>
          <p:cNvSpPr/>
          <p:nvPr/>
        </p:nvSpPr>
        <p:spPr>
          <a:xfrm>
            <a:off x="5791200" y="1524000"/>
            <a:ext cx="1600200" cy="1981200"/>
          </a:xfrm>
          <a:prstGeom prst="flowChartProcess">
            <a:avLst/>
          </a:prstGeom>
          <a:solidFill>
            <a:srgbClr val="FFC000">
              <a:alpha val="25000"/>
            </a:srgbClr>
          </a:solidFill>
          <a:ln w="476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276600" y="457200"/>
            <a:ext cx="1371600" cy="457200"/>
          </a:xfrm>
          <a:prstGeom prst="rect">
            <a:avLst/>
          </a:prstGeom>
          <a:solidFill>
            <a:srgbClr val="0066FF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  <a:defRPr/>
            </a:pPr>
            <a:r>
              <a:rPr lang="en-IN" sz="1400" b="1" spc="-86" dirty="0" smtClean="0">
                <a:solidFill>
                  <a:schemeClr val="tx1"/>
                </a:solidFill>
              </a:rPr>
              <a:t>Form EWB - 01</a:t>
            </a:r>
            <a:endParaRPr lang="en-US" sz="1400" b="1" spc="-86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28600"/>
            <a:ext cx="7406640" cy="411480"/>
          </a:xfrm>
        </p:spPr>
        <p:txBody>
          <a:bodyPr/>
          <a:lstStyle/>
          <a:p>
            <a:pPr algn="r"/>
            <a:r>
              <a:rPr lang="en-IN" sz="2500" i="1" dirty="0" smtClean="0"/>
              <a:t>Modus operandi</a:t>
            </a:r>
            <a:endParaRPr lang="en-IN" sz="2500" i="1" dirty="0"/>
          </a:p>
        </p:txBody>
      </p:sp>
      <p:sp>
        <p:nvSpPr>
          <p:cNvPr id="8" name="Rectangle 7"/>
          <p:cNvSpPr/>
          <p:nvPr/>
        </p:nvSpPr>
        <p:spPr>
          <a:xfrm>
            <a:off x="3276600" y="990600"/>
            <a:ext cx="1371600" cy="457200"/>
          </a:xfrm>
          <a:prstGeom prst="rect">
            <a:avLst/>
          </a:prstGeom>
          <a:solidFill>
            <a:srgbClr val="0066FF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IN" sz="1400" b="1" spc="-86" dirty="0" smtClean="0">
                <a:solidFill>
                  <a:schemeClr val="tx1"/>
                </a:solidFill>
              </a:rPr>
              <a:t>PART B</a:t>
            </a:r>
            <a:endParaRPr lang="en-US" sz="1400" b="1" spc="-86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200" y="1524000"/>
            <a:ext cx="1371600" cy="1970314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Who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447800" y="3505200"/>
            <a:ext cx="5943600" cy="4572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Before  movement of goods.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5314" y="3505200"/>
            <a:ext cx="1371600" cy="18288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When...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447800" y="3962400"/>
            <a:ext cx="5943600" cy="4572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Value of goods exceeds INR 50,000/- in all cases other than interstate movement for Job Work.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447800" y="4419600"/>
            <a:ext cx="5943600" cy="4572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Interstate movement for Job work: E-way bill to be generated irrespective of  value of the consignment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447800" y="4876800"/>
            <a:ext cx="5943600" cy="4572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E-Way bill can be generated even if value of consignment is less than  INR 50,000- Optional</a:t>
            </a:r>
            <a:endParaRPr lang="en-US" dirty="0"/>
          </a:p>
        </p:txBody>
      </p:sp>
      <p:sp>
        <p:nvSpPr>
          <p:cNvPr id="13" name="Multiply 12"/>
          <p:cNvSpPr/>
          <p:nvPr/>
        </p:nvSpPr>
        <p:spPr>
          <a:xfrm>
            <a:off x="6248400" y="1143000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019800" y="838200"/>
            <a:ext cx="1295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 smtClean="0"/>
              <a:t>In case of Air / Train / Sea</a:t>
            </a:r>
            <a:endParaRPr 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371266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8" grpId="0" animBg="1"/>
      <p:bldP spid="12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13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04800"/>
            <a:ext cx="7406640" cy="411480"/>
          </a:xfrm>
        </p:spPr>
        <p:txBody>
          <a:bodyPr/>
          <a:lstStyle/>
          <a:p>
            <a:pPr algn="r"/>
            <a:r>
              <a:rPr lang="en-IN" sz="1800" i="1" dirty="0" smtClean="0"/>
              <a:t>Key points....</a:t>
            </a:r>
            <a:endParaRPr lang="en-IN" sz="1800" i="1" dirty="0"/>
          </a:p>
        </p:txBody>
      </p:sp>
      <p:sp>
        <p:nvSpPr>
          <p:cNvPr id="8" name="Rectangle 7"/>
          <p:cNvSpPr/>
          <p:nvPr/>
        </p:nvSpPr>
        <p:spPr>
          <a:xfrm>
            <a:off x="228600" y="914400"/>
            <a:ext cx="7848600" cy="38862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Consignment value is </a:t>
            </a:r>
            <a:r>
              <a:rPr lang="en-IN" sz="1600" i="1" spc="-86" dirty="0" smtClean="0">
                <a:solidFill>
                  <a:srgbClr val="FF0000"/>
                </a:solidFill>
              </a:rPr>
              <a:t>less than INR 50,000</a:t>
            </a: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/-: No E-way bill  required (optionally can be generated)- Means no Part A &amp; Part B required to be filled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If goods are handed over to </a:t>
            </a:r>
            <a:r>
              <a:rPr lang="en-IN" sz="1600" i="1" spc="-86" dirty="0" smtClean="0">
                <a:solidFill>
                  <a:srgbClr val="FF0000"/>
                </a:solidFill>
              </a:rPr>
              <a:t>transporter for further movement: </a:t>
            </a: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&amp; Distance between consigner ‘s/ supplier’s  place  of  business &amp; transporter’s place of business is </a:t>
            </a:r>
            <a:r>
              <a:rPr lang="en-IN" sz="1600" i="1" spc="-86" dirty="0" smtClean="0">
                <a:solidFill>
                  <a:srgbClr val="FF0000"/>
                </a:solidFill>
              </a:rPr>
              <a:t>&lt;10 </a:t>
            </a:r>
            <a:r>
              <a:rPr lang="en-IN" sz="1600" i="1" spc="-86" dirty="0" err="1" smtClean="0">
                <a:solidFill>
                  <a:srgbClr val="FF0000"/>
                </a:solidFill>
              </a:rPr>
              <a:t>Kms</a:t>
            </a:r>
            <a:r>
              <a:rPr lang="en-IN" sz="1600" i="1" spc="-86" dirty="0" smtClean="0">
                <a:solidFill>
                  <a:srgbClr val="FF0000"/>
                </a:solidFill>
              </a:rPr>
              <a:t> &amp; within same state </a:t>
            </a: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: Part B may not be filled in</a:t>
            </a:r>
          </a:p>
          <a:p>
            <a:pPr lvl="0"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IN" sz="14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If goods are handed over to </a:t>
            </a:r>
            <a:r>
              <a:rPr lang="en-IN" sz="1600" i="1" spc="-86" dirty="0" smtClean="0">
                <a:solidFill>
                  <a:srgbClr val="FF0000"/>
                </a:solidFill>
              </a:rPr>
              <a:t>transporter for further movement</a:t>
            </a: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: &amp; Distance between,  transporter’s place of business and consignee’s place of business </a:t>
            </a:r>
            <a:r>
              <a:rPr lang="en-IN" sz="1600" i="1" spc="-86" dirty="0" smtClean="0">
                <a:solidFill>
                  <a:srgbClr val="FF0000"/>
                </a:solidFill>
              </a:rPr>
              <a:t>&lt;10 </a:t>
            </a:r>
            <a:r>
              <a:rPr lang="en-IN" sz="1600" i="1" spc="-86" dirty="0" err="1" smtClean="0">
                <a:solidFill>
                  <a:srgbClr val="FF0000"/>
                </a:solidFill>
              </a:rPr>
              <a:t>Kms</a:t>
            </a:r>
            <a:r>
              <a:rPr lang="en-IN" sz="1600" i="1" spc="-86" dirty="0" smtClean="0">
                <a:solidFill>
                  <a:srgbClr val="FF0000"/>
                </a:solidFill>
              </a:rPr>
              <a:t> &amp; within same state </a:t>
            </a: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: Part B may not be filled in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 If </a:t>
            </a:r>
            <a:r>
              <a:rPr lang="en-IN" sz="1600" i="1" spc="-86" dirty="0" smtClean="0">
                <a:solidFill>
                  <a:srgbClr val="FF0000"/>
                </a:solidFill>
              </a:rPr>
              <a:t>Conveyance is changed </a:t>
            </a:r>
            <a:r>
              <a:rPr lang="en-IN" sz="1600" spc="-86" dirty="0" smtClean="0">
                <a:solidFill>
                  <a:schemeClr val="bg1">
                    <a:lumMod val="50000"/>
                  </a:schemeClr>
                </a:solidFill>
              </a:rPr>
              <a:t>during the transport: Part B needs to be updated before change by transporter / person who filled Part A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IN" sz="16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266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28600" y="914400"/>
            <a:ext cx="7848600" cy="38862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  E-Way bill </a:t>
            </a:r>
            <a:r>
              <a:rPr lang="en-IN" sz="1400" i="1" spc="-86" dirty="0" smtClean="0">
                <a:solidFill>
                  <a:srgbClr val="FF0000"/>
                </a:solidFill>
              </a:rPr>
              <a:t>can be cancelled within 24 hours </a:t>
            </a: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from the time of </a:t>
            </a: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generation, if goods are </a:t>
            </a:r>
            <a:r>
              <a:rPr lang="en-IN" sz="1400" i="1" spc="-86" dirty="0" smtClean="0">
                <a:solidFill>
                  <a:srgbClr val="FF0000"/>
                </a:solidFill>
              </a:rPr>
              <a:t>not transported or are not transported as per EWB</a:t>
            </a: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, provided goods are </a:t>
            </a:r>
            <a:r>
              <a:rPr lang="en-IN" sz="1400" i="1" u="sng" spc="-86" dirty="0" smtClean="0">
                <a:solidFill>
                  <a:srgbClr val="FF0000"/>
                </a:solidFill>
              </a:rPr>
              <a:t>not verified in transit</a:t>
            </a: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IN" sz="14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 E-Way bill needs to be </a:t>
            </a:r>
            <a:r>
              <a:rPr lang="en-IN" sz="1400" i="1" spc="-86" dirty="0" smtClean="0">
                <a:solidFill>
                  <a:srgbClr val="FF0000"/>
                </a:solidFill>
              </a:rPr>
              <a:t>accepted by counter party </a:t>
            </a: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( Consigner / Consignee)  </a:t>
            </a:r>
            <a:r>
              <a:rPr lang="en-IN" sz="1400" i="1" spc="-86" dirty="0" smtClean="0">
                <a:solidFill>
                  <a:srgbClr val="FF0000"/>
                </a:solidFill>
              </a:rPr>
              <a:t>within 72 hours </a:t>
            </a: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of generation on common portal, else it is assumed to be accepted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IN" sz="14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IN" sz="1400" spc="-86" dirty="0" smtClean="0">
                <a:solidFill>
                  <a:schemeClr val="bg1">
                    <a:lumMod val="50000"/>
                  </a:schemeClr>
                </a:solidFill>
              </a:rPr>
              <a:t>  Validity:</a:t>
            </a:r>
          </a:p>
          <a:p>
            <a:pPr>
              <a:spcBef>
                <a:spcPct val="0"/>
              </a:spcBef>
              <a:defRPr/>
            </a:pPr>
            <a:endParaRPr lang="en-IN" sz="14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IN" sz="14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IN" sz="14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IN" sz="14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 Under circumstances of an </a:t>
            </a:r>
            <a:r>
              <a:rPr lang="en-US" sz="1400" i="1" spc="-86" dirty="0" smtClean="0">
                <a:solidFill>
                  <a:srgbClr val="FF0000"/>
                </a:solidFill>
              </a:rPr>
              <a:t>exceptional nature</a:t>
            </a: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, the goods cannot be transported within the validity period of the e-way bill, the </a:t>
            </a:r>
            <a:r>
              <a:rPr lang="en-US" sz="1400" i="1" spc="-86" dirty="0" smtClean="0">
                <a:solidFill>
                  <a:srgbClr val="FF0000"/>
                </a:solidFill>
              </a:rPr>
              <a:t>transporter may generate another e-way bill after updating the details in Part B of FORM GST EWB-01.</a:t>
            </a:r>
            <a:endParaRPr lang="en-IN" sz="1400" i="1" spc="-86" dirty="0" smtClean="0">
              <a:solidFill>
                <a:srgbClr val="FF0000"/>
              </a:solidFill>
            </a:endParaRPr>
          </a:p>
          <a:p>
            <a:pPr lvl="0">
              <a:spcBef>
                <a:spcPct val="0"/>
              </a:spcBef>
              <a:defRPr/>
            </a:pPr>
            <a:endParaRPr lang="en-US" sz="14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 The e-way bill generated under this rule or under rule 138 of the Goods and Services Tax Rules of any State shall be </a:t>
            </a:r>
            <a:r>
              <a:rPr lang="en-US" sz="1400" i="1" spc="-86" dirty="0" smtClean="0">
                <a:solidFill>
                  <a:srgbClr val="FF0000"/>
                </a:solidFill>
              </a:rPr>
              <a:t>valid in every State and Union territory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304800" y="2514600"/>
          <a:ext cx="3829050" cy="600075"/>
        </p:xfrm>
        <a:graphic>
          <a:graphicData uri="http://schemas.openxmlformats.org/presentationml/2006/ole">
            <p:oleObj spid="_x0000_s3074" name="Worksheet" r:id="rId3" imgW="3829212" imgH="599922" progId="Excel.Sheet.12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0" y="304800"/>
            <a:ext cx="1676400" cy="411480"/>
          </a:xfrm>
        </p:spPr>
        <p:txBody>
          <a:bodyPr/>
          <a:lstStyle/>
          <a:p>
            <a:pPr algn="r"/>
            <a:r>
              <a:rPr lang="en-IN" sz="1800" i="1" dirty="0" smtClean="0"/>
              <a:t>Key points....</a:t>
            </a:r>
            <a:endParaRPr lang="en-IN" sz="1800" i="1" dirty="0"/>
          </a:p>
        </p:txBody>
      </p:sp>
    </p:spTree>
    <p:extLst>
      <p:ext uri="{BB962C8B-B14F-4D97-AF65-F5344CB8AC3E}">
        <p14:creationId xmlns="" xmlns:p14="http://schemas.microsoft.com/office/powerpoint/2010/main" val="371266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2400" y="609600"/>
            <a:ext cx="7924800" cy="4800600"/>
          </a:xfrm>
          <a:prstGeom prst="rect">
            <a:avLst/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Arial" pitchFamily="34" charset="0"/>
              <a:buChar char="•"/>
            </a:pP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The person in charge of a conveyance </a:t>
            </a:r>
            <a:r>
              <a:rPr lang="en-US" sz="1400" i="1" spc="-86" dirty="0" smtClean="0">
                <a:solidFill>
                  <a:srgbClr val="FF0000"/>
                </a:solidFill>
              </a:rPr>
              <a:t>shall carry</a:t>
            </a: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—</a:t>
            </a:r>
          </a:p>
          <a:p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 (a) the invoice or bill of supply or delivery </a:t>
            </a:r>
            <a:r>
              <a:rPr lang="en-US" sz="1400" spc="-86" dirty="0" err="1" smtClean="0">
                <a:solidFill>
                  <a:schemeClr val="bg1">
                    <a:lumMod val="50000"/>
                  </a:schemeClr>
                </a:solidFill>
              </a:rPr>
              <a:t>challan</a:t>
            </a: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, as the case may be; and </a:t>
            </a:r>
          </a:p>
          <a:p>
            <a:endParaRPr lang="en-US" sz="14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b) a copy of the e-way bill or the e-way bill number, either physically or mapped to a Radio Frequency Identification Device embedded on to the conveyance in such manner as may be notified by the Commissioner.</a:t>
            </a:r>
          </a:p>
          <a:p>
            <a:endParaRPr lang="en-US" sz="14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A registered person may obtain an </a:t>
            </a:r>
            <a:r>
              <a:rPr lang="en-US" sz="1400" i="1" spc="-86" dirty="0" smtClean="0">
                <a:solidFill>
                  <a:srgbClr val="FF0000"/>
                </a:solidFill>
              </a:rPr>
              <a:t>Invoice Reference Number </a:t>
            </a: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from the common portal by uploading, on the said portal, a tax invoice issued by him in FORM GST INV-1 and produce the same for verification by the proper officer </a:t>
            </a:r>
            <a:r>
              <a:rPr lang="en-US" sz="1400" i="1" spc="-86" dirty="0" smtClean="0">
                <a:solidFill>
                  <a:srgbClr val="FF0000"/>
                </a:solidFill>
              </a:rPr>
              <a:t>in lieu of the tax invoice </a:t>
            </a: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and such number shall be </a:t>
            </a:r>
            <a:r>
              <a:rPr lang="en-US" sz="1400" i="1" spc="-86" dirty="0" smtClean="0">
                <a:solidFill>
                  <a:srgbClr val="FF0000"/>
                </a:solidFill>
              </a:rPr>
              <a:t>valid for a period of thirty days </a:t>
            </a: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from the date of uploading. </a:t>
            </a:r>
          </a:p>
          <a:p>
            <a:pPr>
              <a:buFont typeface="Arial" pitchFamily="34" charset="0"/>
              <a:buChar char="•"/>
            </a:pPr>
            <a:endParaRPr lang="en-US" sz="14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 Where the registered person uploads the invoice , the information in Part A of FORM GST EWB-01 shall be auto-populated by the common portal on the basis of the information furnished in FORM GST INV-1. </a:t>
            </a:r>
          </a:p>
          <a:p>
            <a:pPr>
              <a:buFont typeface="Arial" pitchFamily="34" charset="0"/>
              <a:buChar char="•"/>
            </a:pPr>
            <a:endParaRPr lang="en-US" sz="14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 The </a:t>
            </a:r>
            <a:r>
              <a:rPr lang="en-US" sz="1400" i="1" spc="-86" dirty="0" smtClean="0">
                <a:solidFill>
                  <a:srgbClr val="FF0000"/>
                </a:solidFill>
              </a:rPr>
              <a:t>Commissioner may, by notification</a:t>
            </a: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, require a class of transporters to obtain a unique </a:t>
            </a:r>
            <a:r>
              <a:rPr lang="en-US" sz="1400" i="1" spc="-86" dirty="0" smtClean="0">
                <a:solidFill>
                  <a:srgbClr val="FF0000"/>
                </a:solidFill>
              </a:rPr>
              <a:t>Radio Frequency Identification Device</a:t>
            </a: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 and get the said device embedded on to the conveyance and map the e-way bill to the Radio Frequency Identification Device prior to the movement of goods. </a:t>
            </a:r>
          </a:p>
          <a:p>
            <a:pPr>
              <a:buFont typeface="Arial" pitchFamily="34" charset="0"/>
              <a:buChar char="•"/>
            </a:pPr>
            <a:endParaRPr lang="en-US" sz="14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The Vehicle </a:t>
            </a:r>
            <a:r>
              <a:rPr lang="en-US" sz="1400" i="1" spc="-86" dirty="0" smtClean="0">
                <a:solidFill>
                  <a:srgbClr val="FF0000"/>
                </a:solidFill>
              </a:rPr>
              <a:t>may be stopped </a:t>
            </a: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at any location by the authorized officer. If so stopped, the </a:t>
            </a:r>
            <a:r>
              <a:rPr lang="en-US" sz="1400" i="1" spc="-86" dirty="0" smtClean="0">
                <a:solidFill>
                  <a:srgbClr val="FF0000"/>
                </a:solidFill>
              </a:rPr>
              <a:t>verification report is updated  in draft on portal within 24 hours and the final report is updated within 3 days.</a:t>
            </a:r>
          </a:p>
          <a:p>
            <a:pPr>
              <a:buFont typeface="Arial" pitchFamily="34" charset="0"/>
              <a:buChar char="•"/>
            </a:pPr>
            <a:endParaRPr lang="en-US" sz="1400" spc="-86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Where a vehicle has been intercepted and detained for a period </a:t>
            </a:r>
            <a:r>
              <a:rPr lang="en-US" sz="1400" i="1" spc="-86" dirty="0" smtClean="0">
                <a:solidFill>
                  <a:srgbClr val="FF0000"/>
                </a:solidFill>
              </a:rPr>
              <a:t>exceeding thirty minutes, the transporter may </a:t>
            </a: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upload the said information in </a:t>
            </a:r>
            <a:r>
              <a:rPr lang="en-US" sz="1400" b="1" u="sng" spc="-86" dirty="0" smtClean="0">
                <a:solidFill>
                  <a:schemeClr val="bg1">
                    <a:lumMod val="50000"/>
                  </a:schemeClr>
                </a:solidFill>
              </a:rPr>
              <a:t>FORM GST EWB-04 </a:t>
            </a:r>
            <a:r>
              <a:rPr lang="en-US" sz="1400" spc="-86" dirty="0" smtClean="0">
                <a:solidFill>
                  <a:schemeClr val="bg1">
                    <a:lumMod val="50000"/>
                  </a:schemeClr>
                </a:solidFill>
              </a:rPr>
              <a:t>on the common portal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0" y="304800"/>
            <a:ext cx="1676400" cy="411480"/>
          </a:xfrm>
        </p:spPr>
        <p:txBody>
          <a:bodyPr/>
          <a:lstStyle/>
          <a:p>
            <a:pPr algn="r"/>
            <a:r>
              <a:rPr lang="en-IN" sz="1800" i="1" dirty="0" smtClean="0"/>
              <a:t>Key points....</a:t>
            </a:r>
            <a:endParaRPr lang="en-IN" sz="1800" i="1" dirty="0"/>
          </a:p>
        </p:txBody>
      </p:sp>
    </p:spTree>
    <p:extLst>
      <p:ext uri="{BB962C8B-B14F-4D97-AF65-F5344CB8AC3E}">
        <p14:creationId xmlns="" xmlns:p14="http://schemas.microsoft.com/office/powerpoint/2010/main" val="371266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72867"/>
            <a:ext cx="5943600" cy="334066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914400" y="2438400"/>
            <a:ext cx="838200" cy="228600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0" y="304800"/>
            <a:ext cx="2590800" cy="411480"/>
          </a:xfrm>
        </p:spPr>
        <p:txBody>
          <a:bodyPr/>
          <a:lstStyle/>
          <a:p>
            <a:pPr algn="r"/>
            <a:r>
              <a:rPr lang="en-IN" sz="1800" i="1" dirty="0" smtClean="0"/>
              <a:t>E-Way Bill preparation....</a:t>
            </a:r>
            <a:endParaRPr lang="en-IN" sz="18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685800"/>
            <a:ext cx="2362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Step I : Create log in id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266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43000"/>
            <a:ext cx="4876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1981200" y="1219200"/>
            <a:ext cx="838200" cy="228600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0" y="304800"/>
            <a:ext cx="2590800" cy="411480"/>
          </a:xfrm>
        </p:spPr>
        <p:txBody>
          <a:bodyPr/>
          <a:lstStyle/>
          <a:p>
            <a:pPr algn="r"/>
            <a:r>
              <a:rPr lang="en-IN" sz="1800" i="1" dirty="0" smtClean="0"/>
              <a:t>E-Way Bill preparation....</a:t>
            </a:r>
            <a:endParaRPr lang="en-IN" sz="18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685800"/>
            <a:ext cx="236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Step II : Create log in id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304800" y="2590800"/>
            <a:ext cx="6772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Step III : Post entering GSTIN, details of the taxpayers are displayed. Clock on send OTP. </a:t>
            </a:r>
          </a:p>
          <a:p>
            <a:r>
              <a:rPr lang="en-US" sz="1200" dirty="0" smtClean="0"/>
              <a:t>An OTP will be sent on registered mobile number and email. Enter the OTP &amp; click on verify OTP</a:t>
            </a:r>
            <a:endParaRPr lang="en-US" sz="12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200400"/>
            <a:ext cx="4192567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/>
          <p:cNvSpPr/>
          <p:nvPr/>
        </p:nvSpPr>
        <p:spPr>
          <a:xfrm>
            <a:off x="2209800" y="4191000"/>
            <a:ext cx="838200" cy="228600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76344" y="4038600"/>
            <a:ext cx="3450887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4724400" y="3657600"/>
            <a:ext cx="26853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Step IV : Create log in and password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71266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9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838200"/>
            <a:ext cx="6324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838200"/>
            <a:ext cx="15621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304800" y="1905000"/>
            <a:ext cx="838200" cy="304800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0" y="304800"/>
            <a:ext cx="2590800" cy="411480"/>
          </a:xfrm>
        </p:spPr>
        <p:txBody>
          <a:bodyPr/>
          <a:lstStyle/>
          <a:p>
            <a:pPr algn="r"/>
            <a:r>
              <a:rPr lang="en-IN" sz="1800" i="1" dirty="0" smtClean="0"/>
              <a:t>E-Way Bill preparation....</a:t>
            </a:r>
            <a:endParaRPr lang="en-IN" sz="18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533400"/>
            <a:ext cx="335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Step IV : Create E-Way Bill – PART A</a:t>
            </a:r>
            <a:endParaRPr lang="en-US" sz="1400" dirty="0"/>
          </a:p>
        </p:txBody>
      </p:sp>
      <p:sp>
        <p:nvSpPr>
          <p:cNvPr id="11" name="Oval 10"/>
          <p:cNvSpPr/>
          <p:nvPr/>
        </p:nvSpPr>
        <p:spPr>
          <a:xfrm>
            <a:off x="1847850" y="990600"/>
            <a:ext cx="576057" cy="179882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276600" y="990600"/>
            <a:ext cx="576057" cy="179882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828800"/>
            <a:ext cx="64198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9"/>
          <p:cNvSpPr/>
          <p:nvPr/>
        </p:nvSpPr>
        <p:spPr>
          <a:xfrm>
            <a:off x="1786143" y="1295400"/>
            <a:ext cx="576057" cy="179882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266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1" grpId="0" animBg="1"/>
      <p:bldP spid="14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95400"/>
            <a:ext cx="754380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0" y="304800"/>
            <a:ext cx="2590800" cy="411480"/>
          </a:xfrm>
        </p:spPr>
        <p:txBody>
          <a:bodyPr/>
          <a:lstStyle/>
          <a:p>
            <a:pPr algn="r"/>
            <a:r>
              <a:rPr lang="en-IN" sz="1800" i="1" dirty="0" smtClean="0"/>
              <a:t>E-Way Bill preparation....</a:t>
            </a:r>
            <a:endParaRPr lang="en-IN" sz="18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533400"/>
            <a:ext cx="3352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Step IV : Create E-Way Bill – PART B</a:t>
            </a:r>
            <a:endParaRPr lang="en-US" sz="1400" dirty="0"/>
          </a:p>
        </p:txBody>
      </p:sp>
      <p:sp>
        <p:nvSpPr>
          <p:cNvPr id="11" name="Oval 10"/>
          <p:cNvSpPr/>
          <p:nvPr/>
        </p:nvSpPr>
        <p:spPr>
          <a:xfrm>
            <a:off x="3276600" y="2819400"/>
            <a:ext cx="576057" cy="179882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1" y="1763486"/>
            <a:ext cx="1981199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1266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0" y="304800"/>
            <a:ext cx="2590800" cy="411480"/>
          </a:xfrm>
        </p:spPr>
        <p:txBody>
          <a:bodyPr/>
          <a:lstStyle/>
          <a:p>
            <a:pPr algn="r"/>
            <a:r>
              <a:rPr lang="en-IN" sz="1800" i="1" dirty="0" smtClean="0"/>
              <a:t>E-Way Bill....</a:t>
            </a:r>
            <a:endParaRPr lang="en-IN" sz="1800" i="1" dirty="0"/>
          </a:p>
        </p:txBody>
      </p:sp>
      <p:sp>
        <p:nvSpPr>
          <p:cNvPr id="11" name="Oval 10"/>
          <p:cNvSpPr/>
          <p:nvPr/>
        </p:nvSpPr>
        <p:spPr>
          <a:xfrm>
            <a:off x="3276600" y="2819400"/>
            <a:ext cx="576057" cy="179882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1" y="319088"/>
            <a:ext cx="5157788" cy="5019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>
            <a:hlinkClick r:id="rId3" action="ppaction://hlinkfile"/>
          </p:cNvPr>
          <p:cNvSpPr/>
          <p:nvPr/>
        </p:nvSpPr>
        <p:spPr>
          <a:xfrm>
            <a:off x="7239000" y="4953000"/>
            <a:ext cx="6858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266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1336410" y="2661247"/>
            <a:ext cx="5111218" cy="457200"/>
          </a:xfrm>
        </p:spPr>
        <p:txBody>
          <a:bodyPr/>
          <a:lstStyle/>
          <a:p>
            <a:pPr algn="ctr"/>
            <a:r>
              <a:rPr lang="en-IN" sz="3400" u="sng" dirty="0" smtClean="0"/>
              <a:t>Procedure </a:t>
            </a:r>
            <a:r>
              <a:rPr lang="en-IN" sz="3400" u="sng" dirty="0"/>
              <a:t>of E Way Bill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32" y="318448"/>
            <a:ext cx="5029200" cy="51406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300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895"/>
            <a:ext cx="8229600" cy="5513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4426</TotalTime>
  <Words>938</Words>
  <Application>Microsoft Office PowerPoint</Application>
  <PresentationFormat>Custom</PresentationFormat>
  <Paragraphs>100</Paragraphs>
  <Slides>15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Clarity</vt:lpstr>
      <vt:lpstr>Microsoft Excel Worksheet</vt:lpstr>
      <vt:lpstr>Worksheet</vt:lpstr>
      <vt:lpstr>Slide 1</vt:lpstr>
      <vt:lpstr>Features</vt:lpstr>
      <vt:lpstr>Commencing from</vt:lpstr>
      <vt:lpstr>Modus operandi</vt:lpstr>
      <vt:lpstr>Modus operandi</vt:lpstr>
      <vt:lpstr>Key points....</vt:lpstr>
      <vt:lpstr>Key points....</vt:lpstr>
      <vt:lpstr>Key points....</vt:lpstr>
      <vt:lpstr>E-Way Bill preparation....</vt:lpstr>
      <vt:lpstr>E-Way Bill preparation....</vt:lpstr>
      <vt:lpstr>E-Way Bill preparation....</vt:lpstr>
      <vt:lpstr>E-Way Bill preparation....</vt:lpstr>
      <vt:lpstr>E-Way Bill....</vt:lpstr>
      <vt:lpstr>Procedure of E Way Bill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ashishjoshi</dc:creator>
  <cp:lastModifiedBy>DELL</cp:lastModifiedBy>
  <cp:revision>766</cp:revision>
  <dcterms:created xsi:type="dcterms:W3CDTF">2015-11-23T08:47:24Z</dcterms:created>
  <dcterms:modified xsi:type="dcterms:W3CDTF">2018-01-29T03:48:32Z</dcterms:modified>
</cp:coreProperties>
</file>